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74" r:id="rId8"/>
    <p:sldId id="273" r:id="rId9"/>
    <p:sldId id="275" r:id="rId10"/>
    <p:sldId id="270" r:id="rId11"/>
    <p:sldId id="269" r:id="rId12"/>
    <p:sldId id="272" r:id="rId13"/>
    <p:sldId id="276" r:id="rId14"/>
    <p:sldId id="283" r:id="rId15"/>
    <p:sldId id="277" r:id="rId16"/>
    <p:sldId id="284" r:id="rId17"/>
    <p:sldId id="285" r:id="rId18"/>
    <p:sldId id="264" r:id="rId19"/>
    <p:sldId id="267" r:id="rId20"/>
    <p:sldId id="268" r:id="rId21"/>
    <p:sldId id="290" r:id="rId22"/>
    <p:sldId id="291" r:id="rId23"/>
    <p:sldId id="278" r:id="rId24"/>
    <p:sldId id="279" r:id="rId25"/>
    <p:sldId id="280" r:id="rId26"/>
    <p:sldId id="281" r:id="rId27"/>
    <p:sldId id="299" r:id="rId28"/>
    <p:sldId id="294" r:id="rId29"/>
    <p:sldId id="282" r:id="rId30"/>
    <p:sldId id="286" r:id="rId31"/>
    <p:sldId id="298" r:id="rId32"/>
    <p:sldId id="287" r:id="rId33"/>
    <p:sldId id="288" r:id="rId34"/>
    <p:sldId id="289" r:id="rId35"/>
    <p:sldId id="293" r:id="rId36"/>
    <p:sldId id="292" r:id="rId37"/>
    <p:sldId id="295" r:id="rId38"/>
    <p:sldId id="296" r:id="rId39"/>
    <p:sldId id="303" r:id="rId40"/>
    <p:sldId id="297" r:id="rId41"/>
    <p:sldId id="300" r:id="rId42"/>
    <p:sldId id="301" r:id="rId43"/>
    <p:sldId id="302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27" autoAdjust="0"/>
    <p:restoredTop sz="94660"/>
  </p:normalViewPr>
  <p:slideViewPr>
    <p:cSldViewPr>
      <p:cViewPr>
        <p:scale>
          <a:sx n="50" d="100"/>
          <a:sy n="50" d="100"/>
        </p:scale>
        <p:origin x="-118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964F9178-835A-4F82-AE3C-C1B405C0A19D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BB548BFF-5A6B-4FA2-B09D-CA544AF33840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F9178-835A-4F82-AE3C-C1B405C0A19D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48BFF-5A6B-4FA2-B09D-CA544AF338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F9178-835A-4F82-AE3C-C1B405C0A19D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48BFF-5A6B-4FA2-B09D-CA544AF3384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F9178-835A-4F82-AE3C-C1B405C0A19D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48BFF-5A6B-4FA2-B09D-CA544AF3384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964F9178-835A-4F82-AE3C-C1B405C0A19D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BB548BFF-5A6B-4FA2-B09D-CA544AF3384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F9178-835A-4F82-AE3C-C1B405C0A19D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48BFF-5A6B-4FA2-B09D-CA544AF3384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F9178-835A-4F82-AE3C-C1B405C0A19D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48BFF-5A6B-4FA2-B09D-CA544AF3384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F9178-835A-4F82-AE3C-C1B405C0A19D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48BFF-5A6B-4FA2-B09D-CA544AF33840}" type="slidenum">
              <a:rPr lang="en-US" smtClean="0"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F9178-835A-4F82-AE3C-C1B405C0A19D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48BFF-5A6B-4FA2-B09D-CA544AF3384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F9178-835A-4F82-AE3C-C1B405C0A19D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48BFF-5A6B-4FA2-B09D-CA544AF3384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F9178-835A-4F82-AE3C-C1B405C0A19D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48BFF-5A6B-4FA2-B09D-CA544AF3384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64F9178-835A-4F82-AE3C-C1B405C0A19D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B548BFF-5A6B-4FA2-B09D-CA544AF33840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514600"/>
          </a:xfrm>
        </p:spPr>
        <p:txBody>
          <a:bodyPr>
            <a:noAutofit/>
          </a:bodyPr>
          <a:lstStyle/>
          <a:p>
            <a:r>
              <a:rPr lang="en-US" sz="6600" b="1" dirty="0" smtClean="0"/>
              <a:t>Introduction to Mass Movement</a:t>
            </a:r>
            <a:endParaRPr lang="en-US" sz="6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19600"/>
            <a:ext cx="6400800" cy="1219200"/>
          </a:xfrm>
        </p:spPr>
        <p:txBody>
          <a:bodyPr/>
          <a:lstStyle/>
          <a:p>
            <a:r>
              <a:rPr lang="en-US" b="1" dirty="0" smtClean="0"/>
              <a:t>Charity I. </a:t>
            </a:r>
            <a:r>
              <a:rPr lang="en-US" b="1" dirty="0" err="1" smtClean="0"/>
              <a:t>Mulig</a:t>
            </a:r>
            <a:r>
              <a:rPr lang="en-US" b="1" dirty="0" smtClean="0"/>
              <a:t>-Cruz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74859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962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566"/>
            <a:ext cx="9144000" cy="6901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10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6469"/>
            <a:ext cx="9108978" cy="6884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742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82"/>
            <a:ext cx="9150385" cy="6853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568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180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06"/>
            <a:ext cx="9147211" cy="6855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344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98"/>
            <a:ext cx="9144000" cy="6862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302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81"/>
            <a:ext cx="9128081" cy="6869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049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47800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Factors Affecting Mass Wasting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52600"/>
            <a:ext cx="8229600" cy="440436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Slope Angle/ Steepness of Slope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Weathering and Climate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Water Content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Vegetation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Geomorphology/ Nature and structure of slope materials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8633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98"/>
            <a:ext cx="9140808" cy="6860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382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Autofit/>
          </a:bodyPr>
          <a:lstStyle/>
          <a:p>
            <a:pPr algn="l"/>
            <a:r>
              <a:rPr lang="en-US" sz="7200" b="1" dirty="0" smtClean="0"/>
              <a:t>Definition</a:t>
            </a:r>
            <a:endParaRPr lang="en-US" sz="7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 smtClean="0"/>
              <a:t>Mass Movement (aka mass wasting)</a:t>
            </a:r>
          </a:p>
          <a:p>
            <a:pPr lvl="1"/>
            <a:r>
              <a:rPr lang="en-US" sz="3600" dirty="0" smtClean="0"/>
              <a:t>Refers to the downslope movement of material under the direct influence of gravity.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72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98"/>
            <a:ext cx="9144000" cy="6862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373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Classification of Mass Movement</a:t>
            </a:r>
            <a:endParaRPr lang="en-US" sz="4000" b="1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idx="1"/>
          </p:nvPr>
        </p:nvSpPr>
        <p:spPr>
          <a:xfrm>
            <a:off x="6096000" y="1524000"/>
            <a:ext cx="2209800" cy="90328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rmAutofit/>
          </a:bodyPr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Materials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914400" y="1535112"/>
            <a:ext cx="2209800" cy="90328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Rate of Movement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>
          <a:xfrm>
            <a:off x="914400" y="2590799"/>
            <a:ext cx="2209800" cy="290671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Rapid/ Fast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Slow</a:t>
            </a:r>
            <a:endParaRPr lang="en-US" sz="2800" dirty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4"/>
          </p:nvPr>
        </p:nvSpPr>
        <p:spPr>
          <a:xfrm>
            <a:off x="6096000" y="2579687"/>
            <a:ext cx="2209800" cy="290671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Rock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Debris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Soil</a:t>
            </a:r>
            <a:endParaRPr lang="en-US" sz="2800" dirty="0"/>
          </a:p>
        </p:txBody>
      </p:sp>
      <p:sp>
        <p:nvSpPr>
          <p:cNvPr id="9" name="Text Placeholder 4"/>
          <p:cNvSpPr txBox="1">
            <a:spLocks/>
          </p:cNvSpPr>
          <p:nvPr/>
        </p:nvSpPr>
        <p:spPr>
          <a:xfrm>
            <a:off x="3416808" y="1524000"/>
            <a:ext cx="2386584" cy="9032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/>
              <a:t>Type of Movement</a:t>
            </a:r>
            <a:endParaRPr lang="en-US" sz="3200" dirty="0"/>
          </a:p>
        </p:txBody>
      </p:sp>
      <p:sp>
        <p:nvSpPr>
          <p:cNvPr id="10" name="Content Placeholder 5"/>
          <p:cNvSpPr txBox="1">
            <a:spLocks/>
          </p:cNvSpPr>
          <p:nvPr/>
        </p:nvSpPr>
        <p:spPr>
          <a:xfrm>
            <a:off x="3404616" y="2579687"/>
            <a:ext cx="2386584" cy="29067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Fall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Slide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Flow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Creep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err="1" smtClean="0"/>
              <a:t>Solifluction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9364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639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930"/>
            <a:ext cx="9159964" cy="6846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832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347"/>
            <a:ext cx="9124950" cy="6872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819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98"/>
            <a:ext cx="9144000" cy="6862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937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1" y="0"/>
            <a:ext cx="911845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371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9210"/>
            <a:ext cx="9118527" cy="6877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778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98"/>
            <a:ext cx="9144000" cy="6862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509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85" y="0"/>
            <a:ext cx="915677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084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b="1" dirty="0" smtClean="0"/>
              <a:t>Caution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/>
              <a:t>“… although many people, including geologists, use the term (landslide), the word landslide has no specific definition in geology. Rather, it should be considered as a popular nontechnical term to describe all relatively rapid forms of mass wasting, including those in which sliding does not occur.”</a:t>
            </a:r>
          </a:p>
          <a:p>
            <a:pPr marL="0" indent="0" algn="r">
              <a:buNone/>
            </a:pPr>
            <a:r>
              <a:rPr lang="en-US" sz="3200" dirty="0" smtClean="0"/>
              <a:t>Earth Science by </a:t>
            </a:r>
            <a:r>
              <a:rPr lang="en-US" sz="3200" dirty="0" err="1" smtClean="0"/>
              <a:t>Tarbuck</a:t>
            </a:r>
            <a:r>
              <a:rPr lang="en-US" sz="3200" dirty="0" smtClean="0"/>
              <a:t> and </a:t>
            </a:r>
            <a:r>
              <a:rPr lang="en-US" sz="3200" dirty="0" err="1" smtClean="0"/>
              <a:t>Lutgens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7820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81"/>
            <a:ext cx="9144000" cy="688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176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45" y="0"/>
            <a:ext cx="915269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095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265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85" y="0"/>
            <a:ext cx="915677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035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930"/>
            <a:ext cx="9159964" cy="6846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429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81"/>
            <a:ext cx="9128081" cy="6869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008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656"/>
            <a:ext cx="9100866" cy="6890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450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85" y="0"/>
            <a:ext cx="9178767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033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68"/>
            <a:ext cx="9258627" cy="6774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331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702"/>
            <a:ext cx="9143999" cy="6891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053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Cause vs. Trigger of Mass Movement</a:t>
            </a:r>
            <a:endParaRPr lang="en-US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2286000" cy="639762"/>
          </a:xfrm>
          <a:solidFill>
            <a:schemeClr val="accent5">
              <a:lumMod val="20000"/>
              <a:lumOff val="80000"/>
            </a:schemeClr>
          </a:solidFill>
          <a:ln w="28575">
            <a:noFill/>
          </a:ln>
        </p:spPr>
        <p:txBody>
          <a:bodyPr anchor="ctr">
            <a:normAutofit lnSpcReduction="10000"/>
          </a:bodyPr>
          <a:lstStyle/>
          <a:p>
            <a:pPr algn="ctr"/>
            <a:r>
              <a:rPr lang="en-US" sz="3600" dirty="0" smtClean="0"/>
              <a:t>Cause</a:t>
            </a:r>
            <a:endParaRPr lang="en-US" sz="36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>
          <a:xfrm>
            <a:off x="2971801" y="1535113"/>
            <a:ext cx="5715000" cy="639762"/>
          </a:xfrm>
          <a:solidFill>
            <a:schemeClr val="accent5">
              <a:lumMod val="20000"/>
              <a:lumOff val="80000"/>
            </a:schemeClr>
          </a:solidFill>
          <a:ln w="28575">
            <a:noFill/>
          </a:ln>
        </p:spPr>
        <p:txBody>
          <a:bodyPr anchor="ctr">
            <a:noAutofit/>
          </a:bodyPr>
          <a:lstStyle/>
          <a:p>
            <a:pPr algn="ctr"/>
            <a:r>
              <a:rPr lang="en-US" sz="3600" dirty="0" smtClean="0"/>
              <a:t>Triggers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199"/>
            <a:ext cx="2286000" cy="3763963"/>
          </a:xfrm>
          <a:solidFill>
            <a:schemeClr val="accent1">
              <a:lumMod val="20000"/>
              <a:lumOff val="80000"/>
            </a:schemeClr>
          </a:solidFill>
          <a:ln w="28575"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Controlling  force of mass movement.</a:t>
            </a:r>
          </a:p>
          <a:p>
            <a:pPr marL="0" indent="0">
              <a:buNone/>
            </a:pPr>
            <a:r>
              <a:rPr lang="en-US" sz="2800" dirty="0" smtClean="0"/>
              <a:t>There is only one cause – GRAVITY.</a:t>
            </a:r>
            <a:endParaRPr lang="en-US" sz="28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2971801" y="2362199"/>
            <a:ext cx="5715000" cy="3763963"/>
          </a:xfrm>
          <a:solidFill>
            <a:schemeClr val="accent1">
              <a:lumMod val="20000"/>
              <a:lumOff val="80000"/>
            </a:schemeClr>
          </a:solidFill>
          <a:ln w="28575">
            <a:noFill/>
          </a:ln>
        </p:spPr>
        <p:txBody>
          <a:bodyPr/>
          <a:lstStyle/>
          <a:p>
            <a:r>
              <a:rPr lang="en-US" sz="2800" dirty="0" smtClean="0"/>
              <a:t>An event that initiates the downslope movement.</a:t>
            </a:r>
          </a:p>
          <a:p>
            <a:r>
              <a:rPr lang="en-US" sz="2800" dirty="0" smtClean="0"/>
              <a:t>Not the sole cause of the mass wasting event, but just the last of many causes.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0908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812" y="0"/>
            <a:ext cx="91876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651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45" y="0"/>
            <a:ext cx="915269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228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2988"/>
            <a:ext cx="9126747" cy="687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423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531"/>
            <a:ext cx="9135307" cy="6864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350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Triggers of Mass Wasting</a:t>
            </a:r>
            <a:endParaRPr lang="en-US" sz="4000" b="1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Oversaturation of  material with water</a:t>
            </a:r>
          </a:p>
          <a:p>
            <a:pPr lvl="1"/>
            <a:r>
              <a:rPr lang="en-US" sz="2400" dirty="0" smtClean="0"/>
              <a:t>Torrential rain, melting of snow caps, over irrigation, leaking septic tanks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Over-steepening of slopes </a:t>
            </a:r>
          </a:p>
          <a:p>
            <a:pPr lvl="1"/>
            <a:r>
              <a:rPr lang="en-US" sz="2400" dirty="0" smtClean="0"/>
              <a:t>Angle of inclination approaches (or is greater than) the angle of repose</a:t>
            </a:r>
          </a:p>
          <a:p>
            <a:pPr lvl="1"/>
            <a:r>
              <a:rPr lang="en-US" sz="2400" dirty="0" smtClean="0"/>
              <a:t>Under-cutting, road excavation, mining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Overloading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01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Triggers of Mass Wasting</a:t>
            </a:r>
            <a:endParaRPr lang="en-US" sz="4000" b="1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4"/>
            </a:pPr>
            <a:r>
              <a:rPr lang="en-US" sz="3200" dirty="0" smtClean="0"/>
              <a:t>Removal of anchoring vegetation</a:t>
            </a:r>
          </a:p>
          <a:p>
            <a:pPr lvl="1"/>
            <a:r>
              <a:rPr lang="en-US" sz="2400" dirty="0" smtClean="0"/>
              <a:t>Or replacement with vegetation with shallower root systems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US" sz="3200" dirty="0" smtClean="0"/>
              <a:t>Ground vibrations </a:t>
            </a:r>
          </a:p>
          <a:p>
            <a:pPr lvl="1"/>
            <a:r>
              <a:rPr lang="en-US" sz="2400" dirty="0" smtClean="0"/>
              <a:t>Natural (earth quake and volcanic eruptions) and man-made (construction work and passing vehicles)</a:t>
            </a:r>
          </a:p>
        </p:txBody>
      </p:sp>
    </p:spTree>
    <p:extLst>
      <p:ext uri="{BB962C8B-B14F-4D97-AF65-F5344CB8AC3E}">
        <p14:creationId xmlns:p14="http://schemas.microsoft.com/office/powerpoint/2010/main" val="396680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815"/>
            <a:ext cx="9144000" cy="6915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830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477"/>
            <a:ext cx="9144000" cy="6924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656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12" y="0"/>
            <a:ext cx="9163211" cy="6843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492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284</TotalTime>
  <Words>269</Words>
  <Application>Microsoft Office PowerPoint</Application>
  <PresentationFormat>On-screen Show (4:3)</PresentationFormat>
  <Paragraphs>47</Paragraphs>
  <Slides>43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Origin</vt:lpstr>
      <vt:lpstr>Introduction to Mass Movement</vt:lpstr>
      <vt:lpstr>Definition</vt:lpstr>
      <vt:lpstr>Caution</vt:lpstr>
      <vt:lpstr>Cause vs. Trigger of Mass Movement</vt:lpstr>
      <vt:lpstr>Triggers of Mass Wasting</vt:lpstr>
      <vt:lpstr>Triggers of Mass Wasting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Factors Affecting Mass Wasting</vt:lpstr>
      <vt:lpstr>PowerPoint Presentation</vt:lpstr>
      <vt:lpstr>PowerPoint Presentation</vt:lpstr>
      <vt:lpstr>Classification of Mass Movement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Mass Movement</dc:title>
  <dc:creator>CHARITY</dc:creator>
  <cp:lastModifiedBy>CHARITY</cp:lastModifiedBy>
  <cp:revision>11</cp:revision>
  <dcterms:created xsi:type="dcterms:W3CDTF">2015-09-18T01:07:54Z</dcterms:created>
  <dcterms:modified xsi:type="dcterms:W3CDTF">2015-09-18T05:52:45Z</dcterms:modified>
</cp:coreProperties>
</file>